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AAC5"/>
    <a:srgbClr val="537349"/>
    <a:srgbClr val="D99694"/>
    <a:srgbClr val="FCD5B5"/>
    <a:srgbClr val="D7E4BD"/>
    <a:srgbClr val="CCC1DA"/>
    <a:srgbClr val="8F77AD"/>
    <a:srgbClr val="785D99"/>
    <a:srgbClr val="C4CFC1"/>
    <a:srgbClr val="9DA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4" autoAdjust="0"/>
    <p:restoredTop sz="95450" autoAdjust="0"/>
  </p:normalViewPr>
  <p:slideViewPr>
    <p:cSldViewPr>
      <p:cViewPr varScale="1">
        <p:scale>
          <a:sx n="31" d="100"/>
          <a:sy n="31" d="100"/>
        </p:scale>
        <p:origin x="2528" y="25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emf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5" Type="http://schemas.openxmlformats.org/officeDocument/2006/relationships/image" Target="../media/image13.png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emf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457">
            <a:extLst>
              <a:ext uri="{FF2B5EF4-FFF2-40B4-BE49-F238E27FC236}">
                <a16:creationId xmlns:a16="http://schemas.microsoft.com/office/drawing/2014/main" id="{40C60CC8-2A12-400B-BD63-77195F7C7162}"/>
              </a:ext>
            </a:extLst>
          </p:cNvPr>
          <p:cNvSpPr/>
          <p:nvPr/>
        </p:nvSpPr>
        <p:spPr>
          <a:xfrm>
            <a:off x="30143227" y="1325356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24387"/>
              </p:ext>
            </p:extLst>
          </p:nvPr>
        </p:nvGraphicFramePr>
        <p:xfrm>
          <a:off x="10707328" y="18141161"/>
          <a:ext cx="26313681" cy="14485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5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580181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395912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3836534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  <a:gridCol w="5605755">
                  <a:extLst>
                    <a:ext uri="{9D8B030D-6E8A-4147-A177-3AD203B41FA5}">
                      <a16:colId xmlns:a16="http://schemas.microsoft.com/office/drawing/2014/main" val="2337513506"/>
                    </a:ext>
                  </a:extLst>
                </a:gridCol>
                <a:gridCol w="5963552">
                  <a:extLst>
                    <a:ext uri="{9D8B030D-6E8A-4147-A177-3AD203B41FA5}">
                      <a16:colId xmlns:a16="http://schemas.microsoft.com/office/drawing/2014/main" val="3202918464"/>
                    </a:ext>
                  </a:extLst>
                </a:gridCol>
                <a:gridCol w="4572902">
                  <a:extLst>
                    <a:ext uri="{9D8B030D-6E8A-4147-A177-3AD203B41FA5}">
                      <a16:colId xmlns:a16="http://schemas.microsoft.com/office/drawing/2014/main" val="775002031"/>
                    </a:ext>
                  </a:extLst>
                </a:gridCol>
              </a:tblGrid>
              <a:tr h="530034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Scree plot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Sessions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Subject-network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Map in the brain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pic>
        <p:nvPicPr>
          <p:cNvPr id="456" name="Picture 455">
            <a:extLst>
              <a:ext uri="{FF2B5EF4-FFF2-40B4-BE49-F238E27FC236}">
                <a16:creationId xmlns:a16="http://schemas.microsoft.com/office/drawing/2014/main" id="{1868FE37-F5C7-48D4-9220-47E98D1BD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6" y="19281337"/>
            <a:ext cx="3576143" cy="2554388"/>
          </a:xfrm>
          <a:prstGeom prst="rect">
            <a:avLst/>
          </a:prstGeom>
        </p:spPr>
      </p:pic>
      <p:sp>
        <p:nvSpPr>
          <p:cNvPr id="652" name="TextBox 651"/>
          <p:cNvSpPr txBox="1"/>
          <p:nvPr/>
        </p:nvSpPr>
        <p:spPr>
          <a:xfrm>
            <a:off x="404160" y="6172200"/>
            <a:ext cx="10022922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Motivations: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Individual can have different numbers of brain regions, brain networks, and regions within each network.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Mapping individuals to one template or an average brain could be problematic.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Important for specific fields of studies: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Aging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Lesion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Developmental study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Objectives—to develop a new technique that: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Keeps individual differences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Analyzes in a local, instead of an atlas, space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Allows different numbers of regions/networks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C99D7D-3AD7-462E-B2B1-186CB9B6E50E}"/>
              </a:ext>
            </a:extLst>
          </p:cNvPr>
          <p:cNvSpPr txBox="1"/>
          <p:nvPr/>
        </p:nvSpPr>
        <p:spPr>
          <a:xfrm>
            <a:off x="21945600" y="11575395"/>
            <a:ext cx="12087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For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session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 of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participants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: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lvl="1"/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Only the common network across participants were selected and analyzed actively.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the analysis.</a:t>
            </a:r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CB9C93ED-ED99-44FC-B89A-33D7725C25E5}"/>
              </a:ext>
            </a:extLst>
          </p:cNvPr>
          <p:cNvCxnSpPr>
            <a:cxnSpLocks/>
          </p:cNvCxnSpPr>
          <p:nvPr/>
        </p:nvCxnSpPr>
        <p:spPr>
          <a:xfrm>
            <a:off x="387050" y="28879800"/>
            <a:ext cx="1004003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7222847" y="18071626"/>
            <a:ext cx="633916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11839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10627360" y="6118390"/>
            <a:ext cx="13142914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11839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Snip Diagonal Corner Rectangle 246"/>
          <p:cNvSpPr/>
          <p:nvPr/>
        </p:nvSpPr>
        <p:spPr>
          <a:xfrm>
            <a:off x="10591862" y="5086055"/>
            <a:ext cx="13142914" cy="11750259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0" name="Snip Single Corner Rectangle 269"/>
          <p:cNvSpPr/>
          <p:nvPr/>
        </p:nvSpPr>
        <p:spPr>
          <a:xfrm rot="10800000">
            <a:off x="37285443" y="17078630"/>
            <a:ext cx="6300944" cy="15558281"/>
          </a:xfrm>
          <a:prstGeom prst="snip1Rect">
            <a:avLst>
              <a:gd name="adj" fmla="val 1288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11750260"/>
          </a:xfrm>
          <a:prstGeom prst="snip1Rect">
            <a:avLst>
              <a:gd name="adj" fmla="val 873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69"/>
            <a:ext cx="10032192" cy="12898881"/>
          </a:xfrm>
          <a:prstGeom prst="snip1Rect">
            <a:avLst>
              <a:gd name="adj" fmla="val 9498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273" name="Snip Single Corner Rectangle 272"/>
          <p:cNvSpPr/>
          <p:nvPr/>
        </p:nvSpPr>
        <p:spPr>
          <a:xfrm>
            <a:off x="304802" y="27927300"/>
            <a:ext cx="10032192" cy="4709618"/>
          </a:xfrm>
          <a:prstGeom prst="snip1Rect">
            <a:avLst>
              <a:gd name="adj" fmla="val 17162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8" name="TextBox 7"/>
          <p:cNvSpPr txBox="1"/>
          <p:nvPr/>
        </p:nvSpPr>
        <p:spPr>
          <a:xfrm>
            <a:off x="3535592" y="5207298"/>
            <a:ext cx="3542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Question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64405" y="5200991"/>
            <a:ext cx="7173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Standard approaches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95077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55857" y="17288194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7.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>
            <a:off x="10617604" y="18059400"/>
            <a:ext cx="264034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32015" y="17289959"/>
            <a:ext cx="777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47" name="Snip Diagonal Corner Rectangle 46"/>
          <p:cNvSpPr/>
          <p:nvPr/>
        </p:nvSpPr>
        <p:spPr>
          <a:xfrm>
            <a:off x="10591862" y="17068800"/>
            <a:ext cx="26441338" cy="15558282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CD97C92-1137-4756-8A83-5D07014F2162}"/>
              </a:ext>
            </a:extLst>
          </p:cNvPr>
          <p:cNvSpPr txBox="1"/>
          <p:nvPr/>
        </p:nvSpPr>
        <p:spPr>
          <a:xfrm>
            <a:off x="2574346" y="28048803"/>
            <a:ext cx="56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Preprocessing</a:t>
            </a:r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Logo dallas ">
            <a:extLst>
              <a:ext uri="{FF2B5EF4-FFF2-40B4-BE49-F238E27FC236}">
                <a16:creationId xmlns:a16="http://schemas.microsoft.com/office/drawing/2014/main" id="{F0D03E8C-E73E-442C-ADF3-7052003C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38164897" y="891568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35770847" y="1210939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37129764" y="1210774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41737906" y="1210663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40016984" y="1201243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62371"/>
              </p:ext>
            </p:extLst>
          </p:nvPr>
        </p:nvGraphicFramePr>
        <p:xfrm>
          <a:off x="35422959" y="1262712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35868050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38416666" y="1211695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36367713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367685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37493649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3775404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37934065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85973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8945817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9206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999568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40349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40730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41534172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42178741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42926819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34953810" y="648075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32797197" y="888428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8793443" y="651407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35504492" y="1159308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34205587" y="914851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36669242" y="678323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36057729" y="1040492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9549842" y="917682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9088334" y="1162545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40181062" y="678693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41139516" y="1036648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EBF869A-722A-4DF7-8941-F47128345DC1}"/>
              </a:ext>
            </a:extLst>
          </p:cNvPr>
          <p:cNvSpPr/>
          <p:nvPr/>
        </p:nvSpPr>
        <p:spPr>
          <a:xfrm>
            <a:off x="39206941" y="13904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CE64B-3E3E-4196-9AD4-918BB4261B35}"/>
              </a:ext>
            </a:extLst>
          </p:cNvPr>
          <p:cNvSpPr txBox="1"/>
          <p:nvPr/>
        </p:nvSpPr>
        <p:spPr>
          <a:xfrm>
            <a:off x="37780454" y="14401800"/>
            <a:ext cx="32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preprocessed</a:t>
            </a:r>
          </a:p>
        </p:txBody>
      </p:sp>
      <p:sp>
        <p:nvSpPr>
          <p:cNvPr id="813" name="Arrow: Down 812">
            <a:extLst>
              <a:ext uri="{FF2B5EF4-FFF2-40B4-BE49-F238E27FC236}">
                <a16:creationId xmlns:a16="http://schemas.microsoft.com/office/drawing/2014/main" id="{67D9EFFA-0B90-49E1-AF20-AA294875BEED}"/>
              </a:ext>
            </a:extLst>
          </p:cNvPr>
          <p:cNvSpPr/>
          <p:nvPr/>
        </p:nvSpPr>
        <p:spPr>
          <a:xfrm>
            <a:off x="39206941" y="15047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97166B-D2C2-4624-9FE2-AE3EAF61728A}"/>
              </a:ext>
            </a:extLst>
          </p:cNvPr>
          <p:cNvSpPr txBox="1"/>
          <p:nvPr/>
        </p:nvSpPr>
        <p:spPr>
          <a:xfrm>
            <a:off x="38819199" y="15697200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447562" y="28993505"/>
            <a:ext cx="99361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92E9582-0FA5-4108-AE24-84C3FBE5E1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27" y="12880242"/>
            <a:ext cx="2429362" cy="1532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7C5D-B4A7-490C-AAA9-5587B4ABF591}"/>
              </a:ext>
            </a:extLst>
          </p:cNvPr>
          <p:cNvGrpSpPr/>
          <p:nvPr/>
        </p:nvGrpSpPr>
        <p:grpSpPr>
          <a:xfrm>
            <a:off x="29543532" y="12454894"/>
            <a:ext cx="2349647" cy="1593974"/>
            <a:chOff x="19481689" y="12193037"/>
            <a:chExt cx="2349647" cy="15939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2EAC8A-2564-4750-932F-BA0738F9C1D3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55F8C32-7564-426E-95E3-BB7856C39C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25B572D-9399-427A-B123-A36754FF71A6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D097B38-84E9-43A0-B7D0-8A8A60E4F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24161200" y="6183169"/>
            <a:ext cx="7270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(MSC) resting-state MRI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BEFD-784D-4FFF-B15D-BFF46B584210}"/>
              </a:ext>
            </a:extLst>
          </p:cNvPr>
          <p:cNvSpPr/>
          <p:nvPr/>
        </p:nvSpPr>
        <p:spPr>
          <a:xfrm>
            <a:off x="28712701" y="10227130"/>
            <a:ext cx="3632527" cy="771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Gordon, E.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T. O., Gilmore, A. W., Newbold, D. J., Greene, D. J., Berg, J. J., ... &amp; Hampton, J. M. (2017). Precision functional mapping of individual human brains.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Neuron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(4), 791-807.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1BC47-EB2F-4EFD-ABC0-62F0CDF16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562"/>
          <a:stretch/>
        </p:blipFill>
        <p:spPr>
          <a:xfrm>
            <a:off x="24469590" y="7647880"/>
            <a:ext cx="4067659" cy="366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2D16B-C24B-48A8-AF95-C46655CF2760}"/>
              </a:ext>
            </a:extLst>
          </p:cNvPr>
          <p:cNvSpPr txBox="1"/>
          <p:nvPr/>
        </p:nvSpPr>
        <p:spPr>
          <a:xfrm>
            <a:off x="28547539" y="8071167"/>
            <a:ext cx="3905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parcellation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template was applied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71C18C34-3930-470D-950F-70D392B11285}"/>
              </a:ext>
            </a:extLst>
          </p:cNvPr>
          <p:cNvSpPr/>
          <p:nvPr/>
        </p:nvSpPr>
        <p:spPr>
          <a:xfrm>
            <a:off x="31111809" y="1350030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F3ADB7F-8818-46A7-876B-05E9628F9522}"/>
              </a:ext>
            </a:extLst>
          </p:cNvPr>
          <p:cNvSpPr txBox="1"/>
          <p:nvPr/>
        </p:nvSpPr>
        <p:spPr>
          <a:xfrm>
            <a:off x="31830084" y="1322888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0E2E2978-14E6-4712-AB9F-88F8D7C9AB25}"/>
              </a:ext>
            </a:extLst>
          </p:cNvPr>
          <p:cNvSpPr/>
          <p:nvPr/>
        </p:nvSpPr>
        <p:spPr>
          <a:xfrm rot="16447838">
            <a:off x="32342538" y="12193909"/>
            <a:ext cx="1451109" cy="274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33604040" y="682450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33604040" y="74861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33532707" y="849489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34041020" y="1253985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34041020" y="128013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33969687" y="1344795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34450588" y="1316841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3CB801B-C0D9-45D5-87F5-8ED0AA196F2C}"/>
              </a:ext>
            </a:extLst>
          </p:cNvPr>
          <p:cNvSpPr txBox="1"/>
          <p:nvPr/>
        </p:nvSpPr>
        <p:spPr>
          <a:xfrm>
            <a:off x="10906952" y="6231076"/>
            <a:ext cx="12721007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Seed-based or ICA analysis: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Compare the spatial spread of sub-networks or their mean connectivity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Network properties: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Modularity or centrality of entire network or sub-networks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The number of sub-networks (i.e., functional systems):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Lots of comparisons have to be made to identify the driving sub-networks of effects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Existing multivariate methods: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Require the matrices across subjects to be the same dimension (e.g., DISTATIS)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analysis have started deriving subject-specific parcellations, resulting in different matrix dimensions across subjects</a:t>
            </a:r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482BF27C-76CC-42FA-9125-A8C4DB966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7" y="22788852"/>
            <a:ext cx="3576142" cy="2554388"/>
          </a:xfrm>
          <a:prstGeom prst="rect">
            <a:avLst/>
          </a:prstGeom>
        </p:spPr>
      </p:pic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7E9953F-C157-40AE-BCD8-634C8C346BF5}"/>
              </a:ext>
            </a:extLst>
          </p:cNvPr>
          <p:cNvGrpSpPr/>
          <p:nvPr/>
        </p:nvGrpSpPr>
        <p:grpSpPr>
          <a:xfrm>
            <a:off x="26205374" y="12457588"/>
            <a:ext cx="3909948" cy="2102180"/>
            <a:chOff x="26205374" y="12457588"/>
            <a:chExt cx="3909948" cy="210218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AB3942F-D552-4700-BD09-4929480FE5A8}"/>
                </a:ext>
              </a:extLst>
            </p:cNvPr>
            <p:cNvGrpSpPr/>
            <p:nvPr/>
          </p:nvGrpSpPr>
          <p:grpSpPr>
            <a:xfrm>
              <a:off x="26205374" y="12457588"/>
              <a:ext cx="3370312" cy="2102180"/>
              <a:chOff x="2852983" y="-482713"/>
              <a:chExt cx="4560177" cy="210218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4117F14-8C4A-40E8-AEC4-8A1D47C0A196}"/>
                  </a:ext>
                </a:extLst>
              </p:cNvPr>
              <p:cNvGrpSpPr/>
              <p:nvPr/>
            </p:nvGrpSpPr>
            <p:grpSpPr>
              <a:xfrm>
                <a:off x="2852983" y="211593"/>
                <a:ext cx="4203523" cy="1090988"/>
                <a:chOff x="3333741" y="141543"/>
                <a:chExt cx="3301047" cy="961089"/>
              </a:xfrm>
            </p:grpSpPr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21FA6962-5267-43FF-9F07-885DBFAD5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698" y="141543"/>
                  <a:ext cx="2612090" cy="961089"/>
                </a:xfrm>
                <a:prstGeom prst="rect">
                  <a:avLst/>
                </a:prstGeom>
              </p:spPr>
            </p:pic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AB67EF72-ED76-4196-A1A8-949642D4D119}"/>
                    </a:ext>
                  </a:extLst>
                </p:cNvPr>
                <p:cNvCxnSpPr/>
                <p:nvPr/>
              </p:nvCxnSpPr>
              <p:spPr>
                <a:xfrm>
                  <a:off x="3333741" y="594072"/>
                  <a:ext cx="804399" cy="401481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6065F1B-3013-40A5-85F1-0D6EB76FC2AD}"/>
                    </a:ext>
                  </a:extLst>
                </p:cNvPr>
                <p:cNvCxnSpPr/>
                <p:nvPr/>
              </p:nvCxnSpPr>
              <p:spPr>
                <a:xfrm flipV="1">
                  <a:off x="4138141" y="182005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5456CD0-F86C-4844-87D4-430B04EA714D}"/>
                    </a:ext>
                  </a:extLst>
                </p:cNvPr>
                <p:cNvCxnSpPr/>
                <p:nvPr/>
              </p:nvCxnSpPr>
              <p:spPr>
                <a:xfrm flipV="1">
                  <a:off x="4138141" y="1001348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DF9FE77-D163-4A12-8EE2-3E68A229AFAD}"/>
                    </a:ext>
                  </a:extLst>
                </p:cNvPr>
                <p:cNvCxnSpPr/>
                <p:nvPr/>
              </p:nvCxnSpPr>
              <p:spPr>
                <a:xfrm>
                  <a:off x="4138141" y="185913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C1C6435-125E-4E9C-8468-8ABD4A01C322}"/>
                    </a:ext>
                  </a:extLst>
                </p:cNvPr>
                <p:cNvCxnSpPr/>
                <p:nvPr/>
              </p:nvCxnSpPr>
              <p:spPr>
                <a:xfrm>
                  <a:off x="6572185" y="182694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975EF33-7601-4B16-8689-5AE631B90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5364" y="192803"/>
                  <a:ext cx="784672" cy="39827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172655E-C982-4504-A2B2-23D1A59FA4A5}"/>
                  </a:ext>
                </a:extLst>
              </p:cNvPr>
              <p:cNvSpPr txBox="1"/>
              <p:nvPr/>
            </p:nvSpPr>
            <p:spPr>
              <a:xfrm>
                <a:off x="3222540" y="-482713"/>
                <a:ext cx="41906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Parcel’s mean time series during resting-state scan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1EC0982-BA9C-460D-B43F-17B8725337FC}"/>
                  </a:ext>
                </a:extLst>
              </p:cNvPr>
              <p:cNvSpPr txBox="1"/>
              <p:nvPr/>
            </p:nvSpPr>
            <p:spPr>
              <a:xfrm>
                <a:off x="4682244" y="1219357"/>
                <a:ext cx="1481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/>
                    <a:cs typeface="Helvetica Neue"/>
                  </a:rPr>
                  <a:t>Frames</a:t>
                </a:r>
              </a:p>
            </p:txBody>
          </p:sp>
        </p:grp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74E72B-9103-44FD-9668-521AC12D7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56998" y="13447950"/>
              <a:ext cx="857889" cy="667125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0612C5-AE2F-46C4-AB10-CE0EDE4F5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53778" y="13209380"/>
              <a:ext cx="861544" cy="61748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A0B3EF7-60EE-4DB4-90DF-CCD4DDD12059}"/>
              </a:ext>
            </a:extLst>
          </p:cNvPr>
          <p:cNvCxnSpPr>
            <a:cxnSpLocks/>
          </p:cNvCxnSpPr>
          <p:nvPr/>
        </p:nvCxnSpPr>
        <p:spPr>
          <a:xfrm>
            <a:off x="341297" y="19202400"/>
            <a:ext cx="9993985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Snip Diagonal Corner Rectangle 246">
            <a:extLst>
              <a:ext uri="{FF2B5EF4-FFF2-40B4-BE49-F238E27FC236}">
                <a16:creationId xmlns:a16="http://schemas.microsoft.com/office/drawing/2014/main" id="{807CC4FD-45B3-4A25-90EB-031889EF07DE}"/>
              </a:ext>
            </a:extLst>
          </p:cNvPr>
          <p:cNvSpPr/>
          <p:nvPr/>
        </p:nvSpPr>
        <p:spPr>
          <a:xfrm>
            <a:off x="305799" y="18258601"/>
            <a:ext cx="10055225" cy="9388706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88DC830-A27A-43C0-BED2-23D0FA736741}"/>
              </a:ext>
            </a:extLst>
          </p:cNvPr>
          <p:cNvSpPr txBox="1"/>
          <p:nvPr/>
        </p:nvSpPr>
        <p:spPr>
          <a:xfrm>
            <a:off x="2048128" y="18389229"/>
            <a:ext cx="620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Connectivity data</a:t>
            </a:r>
          </a:p>
        </p:txBody>
      </p:sp>
    </p:spTree>
    <p:extLst>
      <p:ext uri="{BB962C8B-B14F-4D97-AF65-F5344CB8AC3E}">
        <p14:creationId xmlns:p14="http://schemas.microsoft.com/office/powerpoint/2010/main" val="1838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443628"/>
              </p:ext>
            </p:extLst>
          </p:nvPr>
        </p:nvGraphicFramePr>
        <p:xfrm>
          <a:off x="10707328" y="18141161"/>
          <a:ext cx="26313681" cy="14485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5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580181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395912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3836534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  <a:gridCol w="5605755">
                  <a:extLst>
                    <a:ext uri="{9D8B030D-6E8A-4147-A177-3AD203B41FA5}">
                      <a16:colId xmlns:a16="http://schemas.microsoft.com/office/drawing/2014/main" val="2337513506"/>
                    </a:ext>
                  </a:extLst>
                </a:gridCol>
                <a:gridCol w="5963552">
                  <a:extLst>
                    <a:ext uri="{9D8B030D-6E8A-4147-A177-3AD203B41FA5}">
                      <a16:colId xmlns:a16="http://schemas.microsoft.com/office/drawing/2014/main" val="3202918464"/>
                    </a:ext>
                  </a:extLst>
                </a:gridCol>
                <a:gridCol w="4572902">
                  <a:extLst>
                    <a:ext uri="{9D8B030D-6E8A-4147-A177-3AD203B41FA5}">
                      <a16:colId xmlns:a16="http://schemas.microsoft.com/office/drawing/2014/main" val="775002031"/>
                    </a:ext>
                  </a:extLst>
                </a:gridCol>
              </a:tblGrid>
              <a:tr h="530034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Scree plot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Sessions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Subject-network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Map in the brain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pic>
        <p:nvPicPr>
          <p:cNvPr id="456" name="Picture 455">
            <a:extLst>
              <a:ext uri="{FF2B5EF4-FFF2-40B4-BE49-F238E27FC236}">
                <a16:creationId xmlns:a16="http://schemas.microsoft.com/office/drawing/2014/main" id="{1868FE37-F5C7-48D4-9220-47E98D1BD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6" y="19281337"/>
            <a:ext cx="3576143" cy="2554388"/>
          </a:xfrm>
          <a:prstGeom prst="rect">
            <a:avLst/>
          </a:prstGeom>
        </p:spPr>
      </p:pic>
      <p:sp>
        <p:nvSpPr>
          <p:cNvPr id="652" name="TextBox 651"/>
          <p:cNvSpPr txBox="1"/>
          <p:nvPr/>
        </p:nvSpPr>
        <p:spPr>
          <a:xfrm>
            <a:off x="374533" y="6233727"/>
            <a:ext cx="9865075" cy="1683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fMRI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rsfMRI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rsfMRI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 of parcels/sub-networks, but 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same number of parcels and sub-networks usually achieved by using a shared template. 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However, this approach biases against individuals that varies greater from the target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Develop a new multivariate technique that allow different number of parcels/sub-networks. </a:t>
            </a:r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CB9C93ED-ED99-44FC-B89A-33D7725C25E5}"/>
              </a:ext>
            </a:extLst>
          </p:cNvPr>
          <p:cNvCxnSpPr>
            <a:cxnSpLocks/>
          </p:cNvCxnSpPr>
          <p:nvPr/>
        </p:nvCxnSpPr>
        <p:spPr>
          <a:xfrm>
            <a:off x="39360771" y="20725750"/>
            <a:ext cx="1004003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7222847" y="18071626"/>
            <a:ext cx="633916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11839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11839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37285443" y="17078630"/>
            <a:ext cx="6300944" cy="15558281"/>
          </a:xfrm>
          <a:prstGeom prst="snip1Rect">
            <a:avLst>
              <a:gd name="adj" fmla="val 1288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11750260"/>
          </a:xfrm>
          <a:prstGeom prst="snip1Rect">
            <a:avLst>
              <a:gd name="adj" fmla="val 873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70"/>
            <a:ext cx="10032192" cy="17400138"/>
          </a:xfrm>
          <a:prstGeom prst="snip1Rect">
            <a:avLst>
              <a:gd name="adj" fmla="val 9498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273" name="Snip Single Corner Rectangle 272"/>
          <p:cNvSpPr/>
          <p:nvPr/>
        </p:nvSpPr>
        <p:spPr>
          <a:xfrm>
            <a:off x="39278523" y="19773250"/>
            <a:ext cx="10032192" cy="4709618"/>
          </a:xfrm>
          <a:prstGeom prst="snip1Rect">
            <a:avLst>
              <a:gd name="adj" fmla="val 17162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8" name="TextBox 7"/>
          <p:cNvSpPr txBox="1"/>
          <p:nvPr/>
        </p:nvSpPr>
        <p:spPr>
          <a:xfrm>
            <a:off x="3087754" y="5271966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95077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55857" y="17288194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7.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>
            <a:off x="10617604" y="18059400"/>
            <a:ext cx="264034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32015" y="17289959"/>
            <a:ext cx="777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47" name="Snip Diagonal Corner Rectangle 46"/>
          <p:cNvSpPr/>
          <p:nvPr/>
        </p:nvSpPr>
        <p:spPr>
          <a:xfrm>
            <a:off x="10591862" y="17068800"/>
            <a:ext cx="26441338" cy="15558282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CD97C92-1137-4756-8A83-5D07014F2162}"/>
              </a:ext>
            </a:extLst>
          </p:cNvPr>
          <p:cNvSpPr txBox="1"/>
          <p:nvPr/>
        </p:nvSpPr>
        <p:spPr>
          <a:xfrm>
            <a:off x="41548067" y="19894753"/>
            <a:ext cx="56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Preprocessing</a:t>
            </a:r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38164897" y="891568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35770847" y="1210939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37129764" y="1210774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41737906" y="1210663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40016984" y="1201243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422959" y="1262712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35868050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38416666" y="1211695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36367713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367685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37493649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3775404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37934065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85973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8945817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9206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999568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40349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40730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41534172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42178741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42926819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34953810" y="648075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32797197" y="888428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8793443" y="651407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35504492" y="1159308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34205587" y="914851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36669242" y="678323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36057729" y="1040492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9549842" y="917682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9088334" y="1162545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40181062" y="678693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41139516" y="1036648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EBF869A-722A-4DF7-8941-F47128345DC1}"/>
              </a:ext>
            </a:extLst>
          </p:cNvPr>
          <p:cNvSpPr/>
          <p:nvPr/>
        </p:nvSpPr>
        <p:spPr>
          <a:xfrm>
            <a:off x="39206941" y="13904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CE64B-3E3E-4196-9AD4-918BB4261B35}"/>
              </a:ext>
            </a:extLst>
          </p:cNvPr>
          <p:cNvSpPr txBox="1"/>
          <p:nvPr/>
        </p:nvSpPr>
        <p:spPr>
          <a:xfrm>
            <a:off x="37780454" y="14401800"/>
            <a:ext cx="32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preprocessed</a:t>
            </a:r>
          </a:p>
        </p:txBody>
      </p:sp>
      <p:sp>
        <p:nvSpPr>
          <p:cNvPr id="813" name="Arrow: Down 812">
            <a:extLst>
              <a:ext uri="{FF2B5EF4-FFF2-40B4-BE49-F238E27FC236}">
                <a16:creationId xmlns:a16="http://schemas.microsoft.com/office/drawing/2014/main" id="{67D9EFFA-0B90-49E1-AF20-AA294875BEED}"/>
              </a:ext>
            </a:extLst>
          </p:cNvPr>
          <p:cNvSpPr/>
          <p:nvPr/>
        </p:nvSpPr>
        <p:spPr>
          <a:xfrm>
            <a:off x="39206941" y="15047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97166B-D2C2-4624-9FE2-AE3EAF61728A}"/>
              </a:ext>
            </a:extLst>
          </p:cNvPr>
          <p:cNvSpPr txBox="1"/>
          <p:nvPr/>
        </p:nvSpPr>
        <p:spPr>
          <a:xfrm>
            <a:off x="38819199" y="15697200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39421283" y="20839455"/>
            <a:ext cx="99361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0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fMRI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33604040" y="682450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33604040" y="74861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33532707" y="849489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34041020" y="1253985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34041020" y="128013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33969687" y="1344795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34450588" y="1316841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482BF27C-76CC-42FA-9125-A8C4DB966F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7" y="22788852"/>
            <a:ext cx="3576142" cy="25543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18092" cy="3262727"/>
            <a:chOff x="319366" y="28033804"/>
            <a:chExt cx="9618092" cy="3262727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534662" y="30219313"/>
              <a:ext cx="893956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2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2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2803"/>
                    <a:ext cx="784672" cy="398275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2"/>
            <a:ext cx="10032192" cy="9963729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3821594" y="22920579"/>
            <a:ext cx="2206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Data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795014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09525" y="26751128"/>
            <a:ext cx="4472075" cy="1960117"/>
            <a:chOff x="418023" y="26979790"/>
            <a:chExt cx="4472075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418023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571505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05993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27819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29589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54467" y="26746200"/>
            <a:ext cx="4469783" cy="1960117"/>
            <a:chOff x="5354467" y="26974862"/>
            <a:chExt cx="4469783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593056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373012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54467" y="26974862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40145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1971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763741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56775" y="28674797"/>
            <a:ext cx="135941" cy="69250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23"/>
          <a:stretch/>
        </p:blipFill>
        <p:spPr>
          <a:xfrm>
            <a:off x="10620310" y="5461497"/>
            <a:ext cx="13194335" cy="2894673"/>
          </a:xfrm>
          <a:prstGeom prst="rect">
            <a:avLst/>
          </a:prstGeom>
        </p:spPr>
      </p:pic>
      <p:sp>
        <p:nvSpPr>
          <p:cNvPr id="229" name="TextBox 228">
            <a:extLst>
              <a:ext uri="{FF2B5EF4-FFF2-40B4-BE49-F238E27FC236}">
                <a16:creationId xmlns:a16="http://schemas.microsoft.com/office/drawing/2014/main" id="{2AC10845-1038-FE44-B713-1D1CB98B6CFF}"/>
              </a:ext>
            </a:extLst>
          </p:cNvPr>
          <p:cNvSpPr txBox="1"/>
          <p:nvPr/>
        </p:nvSpPr>
        <p:spPr>
          <a:xfrm>
            <a:off x="12575035" y="8801467"/>
            <a:ext cx="12811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Hand somato-motor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3A7FA433-AD8F-5F4D-B8E6-C594A0676C9C}"/>
              </a:ext>
            </a:extLst>
          </p:cNvPr>
          <p:cNvSpPr txBox="1"/>
          <p:nvPr/>
        </p:nvSpPr>
        <p:spPr>
          <a:xfrm>
            <a:off x="14004720" y="8789780"/>
            <a:ext cx="13386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Mouth somato-motor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B96BAF87-FF2D-A94E-9F84-34015D70B3D9}"/>
              </a:ext>
            </a:extLst>
          </p:cNvPr>
          <p:cNvSpPr txBox="1"/>
          <p:nvPr/>
        </p:nvSpPr>
        <p:spPr>
          <a:xfrm>
            <a:off x="12314099" y="8570713"/>
            <a:ext cx="14479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Frontal-parietal control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3CD83D-27CE-3F49-A488-6D98316FEB31}"/>
              </a:ext>
            </a:extLst>
          </p:cNvPr>
          <p:cNvSpPr/>
          <p:nvPr/>
        </p:nvSpPr>
        <p:spPr>
          <a:xfrm>
            <a:off x="10774048" y="8853688"/>
            <a:ext cx="152099" cy="151522"/>
          </a:xfrm>
          <a:prstGeom prst="rect">
            <a:avLst/>
          </a:prstGeom>
          <a:solidFill>
            <a:srgbClr val="800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001C0BF-6140-AA4A-AFA1-945E51C05D9E}"/>
              </a:ext>
            </a:extLst>
          </p:cNvPr>
          <p:cNvSpPr/>
          <p:nvPr/>
        </p:nvSpPr>
        <p:spPr>
          <a:xfrm>
            <a:off x="15361512" y="8834138"/>
            <a:ext cx="152099" cy="151522"/>
          </a:xfrm>
          <a:prstGeom prst="rect">
            <a:avLst/>
          </a:prstGeom>
          <a:solidFill>
            <a:srgbClr val="FF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AD4E126F-79B7-3D4E-8EDE-599D3275D79D}"/>
              </a:ext>
            </a:extLst>
          </p:cNvPr>
          <p:cNvSpPr/>
          <p:nvPr/>
        </p:nvSpPr>
        <p:spPr>
          <a:xfrm>
            <a:off x="11542464" y="8611676"/>
            <a:ext cx="152099" cy="151522"/>
          </a:xfrm>
          <a:prstGeom prst="rect">
            <a:avLst/>
          </a:prstGeom>
          <a:solidFill>
            <a:srgbClr val="00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B9340DDE-88AA-F144-A7DD-62597CE4BACA}"/>
              </a:ext>
            </a:extLst>
          </p:cNvPr>
          <p:cNvSpPr/>
          <p:nvPr/>
        </p:nvSpPr>
        <p:spPr>
          <a:xfrm>
            <a:off x="12454229" y="8854126"/>
            <a:ext cx="152099" cy="151522"/>
          </a:xfrm>
          <a:prstGeom prst="rect">
            <a:avLst/>
          </a:prstGeom>
          <a:solidFill>
            <a:srgbClr val="00FF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43228BA6-916C-B647-930D-A04EB04FC459}"/>
              </a:ext>
            </a:extLst>
          </p:cNvPr>
          <p:cNvSpPr/>
          <p:nvPr/>
        </p:nvSpPr>
        <p:spPr>
          <a:xfrm>
            <a:off x="13883914" y="8844660"/>
            <a:ext cx="152099" cy="151522"/>
          </a:xfrm>
          <a:prstGeom prst="rect">
            <a:avLst/>
          </a:prstGeom>
          <a:solidFill>
            <a:srgbClr val="FF8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C75F1B03-3EE7-EB49-B80B-4F4C9A140E8E}"/>
              </a:ext>
            </a:extLst>
          </p:cNvPr>
          <p:cNvSpPr/>
          <p:nvPr/>
        </p:nvSpPr>
        <p:spPr>
          <a:xfrm>
            <a:off x="13762031" y="8599324"/>
            <a:ext cx="152099" cy="151522"/>
          </a:xfrm>
          <a:prstGeom prst="rect">
            <a:avLst/>
          </a:prstGeom>
          <a:solidFill>
            <a:srgbClr val="00DC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C918CA72-2880-4040-A435-216997AEA497}"/>
              </a:ext>
            </a:extLst>
          </p:cNvPr>
          <p:cNvSpPr/>
          <p:nvPr/>
        </p:nvSpPr>
        <p:spPr>
          <a:xfrm>
            <a:off x="10771898" y="8622969"/>
            <a:ext cx="152099" cy="151522"/>
          </a:xfrm>
          <a:prstGeom prst="rect">
            <a:avLst/>
          </a:prstGeom>
          <a:solidFill>
            <a:srgbClr val="FF0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F7159DD2-F417-6B4D-880C-B8084F7AEA54}"/>
              </a:ext>
            </a:extLst>
          </p:cNvPr>
          <p:cNvSpPr/>
          <p:nvPr/>
        </p:nvSpPr>
        <p:spPr>
          <a:xfrm>
            <a:off x="15162169" y="8582069"/>
            <a:ext cx="152099" cy="151522"/>
          </a:xfrm>
          <a:prstGeom prst="rect">
            <a:avLst/>
          </a:prstGeom>
          <a:solidFill>
            <a:srgbClr val="008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8CF42D3E-0A53-744A-866B-EB6F5D471398}"/>
              </a:ext>
            </a:extLst>
          </p:cNvPr>
          <p:cNvSpPr/>
          <p:nvPr/>
        </p:nvSpPr>
        <p:spPr>
          <a:xfrm>
            <a:off x="12193293" y="8622984"/>
            <a:ext cx="152099" cy="151522"/>
          </a:xfrm>
          <a:prstGeom prst="rect">
            <a:avLst/>
          </a:prstGeom>
          <a:solidFill>
            <a:srgbClr val="FFFF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2C6C77A6-EAD4-C64A-864D-5F06301975D2}"/>
              </a:ext>
            </a:extLst>
          </p:cNvPr>
          <p:cNvSpPr txBox="1"/>
          <p:nvPr/>
        </p:nvSpPr>
        <p:spPr>
          <a:xfrm>
            <a:off x="15282975" y="8546938"/>
            <a:ext cx="10889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Ventral attention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60DE36BF-B235-8344-A9F2-8E523F7730CB}"/>
              </a:ext>
            </a:extLst>
          </p:cNvPr>
          <p:cNvSpPr txBox="1"/>
          <p:nvPr/>
        </p:nvSpPr>
        <p:spPr>
          <a:xfrm>
            <a:off x="10892704" y="8570713"/>
            <a:ext cx="5822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Default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977476DC-2241-CF4A-9BCF-425660EBBE82}"/>
              </a:ext>
            </a:extLst>
          </p:cNvPr>
          <p:cNvSpPr txBox="1"/>
          <p:nvPr/>
        </p:nvSpPr>
        <p:spPr>
          <a:xfrm>
            <a:off x="13882837" y="8543195"/>
            <a:ext cx="10781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Dorsal Attention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AAB4EDC4-7E9D-1946-B464-8ED0CD15EA9F}"/>
              </a:ext>
            </a:extLst>
          </p:cNvPr>
          <p:cNvSpPr txBox="1"/>
          <p:nvPr/>
        </p:nvSpPr>
        <p:spPr>
          <a:xfrm>
            <a:off x="10894854" y="8807310"/>
            <a:ext cx="16017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Cingulo-opercular control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73A56A-920F-2F41-8BA2-A990B5C3984D}"/>
              </a:ext>
            </a:extLst>
          </p:cNvPr>
          <p:cNvSpPr txBox="1"/>
          <p:nvPr/>
        </p:nvSpPr>
        <p:spPr>
          <a:xfrm>
            <a:off x="15482318" y="8789780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Auditory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F317924-11B5-A441-8C8F-DA64D769BC87}"/>
              </a:ext>
            </a:extLst>
          </p:cNvPr>
          <p:cNvSpPr txBox="1"/>
          <p:nvPr/>
        </p:nvSpPr>
        <p:spPr>
          <a:xfrm>
            <a:off x="11663270" y="8571073"/>
            <a:ext cx="522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"/>
                <a:cs typeface="Helvetica"/>
              </a:rPr>
              <a:t>Visual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379FC08-1461-6343-9ECC-69029DD4301C}"/>
              </a:ext>
            </a:extLst>
          </p:cNvPr>
          <p:cNvSpPr txBox="1"/>
          <p:nvPr/>
        </p:nvSpPr>
        <p:spPr>
          <a:xfrm>
            <a:off x="10771898" y="8339316"/>
            <a:ext cx="3339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/>
                <a:cs typeface="Helvetica"/>
              </a:rPr>
              <a:t>Common Sub-networks</a:t>
            </a:r>
          </a:p>
        </p:txBody>
      </p:sp>
      <p:sp>
        <p:nvSpPr>
          <p:cNvPr id="252" name="Rounded Rectangle 251">
            <a:extLst>
              <a:ext uri="{FF2B5EF4-FFF2-40B4-BE49-F238E27FC236}">
                <a16:creationId xmlns:a16="http://schemas.microsoft.com/office/drawing/2014/main" id="{BE982001-4426-EE43-AEB6-05A170DAC5B7}"/>
              </a:ext>
            </a:extLst>
          </p:cNvPr>
          <p:cNvSpPr/>
          <p:nvPr/>
        </p:nvSpPr>
        <p:spPr>
          <a:xfrm>
            <a:off x="10709101" y="8330340"/>
            <a:ext cx="5602090" cy="70195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1EE31-943C-3843-9439-BF62F221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2"/>
          <a:stretch/>
        </p:blipFill>
        <p:spPr>
          <a:xfrm>
            <a:off x="1192725" y="609600"/>
            <a:ext cx="31623595" cy="28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8732</TotalTime>
  <Words>937</Words>
  <Application>Microsoft Macintosh PowerPoint</Application>
  <PresentationFormat>Custom</PresentationFormat>
  <Paragraphs>247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Micaela Chan</cp:lastModifiedBy>
  <cp:revision>276</cp:revision>
  <dcterms:created xsi:type="dcterms:W3CDTF">2016-01-13T15:46:31Z</dcterms:created>
  <dcterms:modified xsi:type="dcterms:W3CDTF">2019-08-16T17:18:40Z</dcterms:modified>
</cp:coreProperties>
</file>